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15" r:id="rId3"/>
    <p:sldId id="317" r:id="rId4"/>
    <p:sldId id="305" r:id="rId5"/>
    <p:sldId id="318" r:id="rId6"/>
    <p:sldId id="321" r:id="rId7"/>
    <p:sldId id="322" r:id="rId8"/>
    <p:sldId id="329" r:id="rId9"/>
    <p:sldId id="316" r:id="rId10"/>
    <p:sldId id="257" r:id="rId11"/>
    <p:sldId id="265" r:id="rId12"/>
    <p:sldId id="287" r:id="rId13"/>
    <p:sldId id="331" r:id="rId14"/>
    <p:sldId id="328" r:id="rId15"/>
    <p:sldId id="332" r:id="rId16"/>
    <p:sldId id="333" r:id="rId17"/>
    <p:sldId id="298" r:id="rId18"/>
    <p:sldId id="299" r:id="rId19"/>
    <p:sldId id="309" r:id="rId20"/>
    <p:sldId id="335" r:id="rId21"/>
    <p:sldId id="334" r:id="rId22"/>
    <p:sldId id="336" r:id="rId23"/>
    <p:sldId id="337" r:id="rId24"/>
    <p:sldId id="338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7"/>
    <p:restoredTop sz="89030" autoAdjust="0"/>
  </p:normalViewPr>
  <p:slideViewPr>
    <p:cSldViewPr>
      <p:cViewPr varScale="1">
        <p:scale>
          <a:sx n="96" d="100"/>
          <a:sy n="96" d="100"/>
        </p:scale>
        <p:origin x="80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E6C6F07-CC15-7B48-BCB3-1F5D2CF8E1D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41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77DB1A-2124-BD48-AFA8-223E5F90CAAA}" type="slidenum">
              <a:rPr lang="en-US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948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123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25CD16-CB9A-0F4E-84AC-761CA3D269E5}" type="slidenum">
              <a:rPr lang="en-US"/>
              <a:pPr/>
              <a:t>10</a:t>
            </a:fld>
            <a:endParaRPr lang="en-US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8F1F5D-8A96-044C-9D5E-E9A9434B2758}" type="slidenum">
              <a:rPr lang="en-US"/>
              <a:pPr/>
              <a:t>11</a:t>
            </a:fld>
            <a:endParaRPr 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AE7B96-22E8-934D-875B-F082066D8367}" type="slidenum">
              <a:rPr lang="en-US"/>
              <a:pPr/>
              <a:t>12</a:t>
            </a:fld>
            <a:endParaRPr lang="en-US"/>
          </a:p>
        </p:txBody>
      </p:sp>
      <p:sp>
        <p:nvSpPr>
          <p:cNvPr id="798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9834FBC-B6EB-C142-BAF5-4679A12FDCF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FC380DA-6721-6B42-80ED-0B7D580A9EC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BE4CE18-0111-8843-9F84-7EE64A6B6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69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797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96D0A24-6BA9-F946-A9C8-04E01019E7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310B8D9-4943-F442-9062-AB90ECAA303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C835F1-8D50-5D4D-B526-D2F3775AAD4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63F79B2-5AB7-E54D-AD8B-E3BE192F806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642CC4C-78B6-DE42-9AD8-E552201B843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F82DA73-1872-214A-B01D-93F56DC54E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8D9C96E-3392-2E4E-B632-F5D182E31ED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AD662D8-D350-684A-B94F-0FAE59797B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0FFDE78-B294-9E45-A9CD-4FD41AE40C1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rashblossoms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/>
              <a:t>Brief Introduction to </a:t>
            </a:r>
            <a:br>
              <a:rPr lang="en-US" dirty="0"/>
            </a:br>
            <a:r>
              <a:rPr lang="en-US" dirty="0"/>
              <a:t>Natural Language Processing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766936"/>
          </a:xfrm>
        </p:spPr>
        <p:txBody>
          <a:bodyPr/>
          <a:lstStyle/>
          <a:p>
            <a:r>
              <a:rPr lang="en-US" b="1" dirty="0"/>
              <a:t>Anoop Sarkar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Extraction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4904"/>
            <a:ext cx="9144000" cy="18033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Extraction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4653136"/>
            <a:ext cx="4940300" cy="1282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88840"/>
            <a:ext cx="9144000" cy="19250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-228600"/>
            <a:ext cx="7013575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CB7473-6A11-A540-AACD-09CD656C6C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4" t="3066" r="22578" b="1569"/>
          <a:stretch/>
        </p:blipFill>
        <p:spPr>
          <a:xfrm>
            <a:off x="144000" y="1008000"/>
            <a:ext cx="8856000" cy="57332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71EF48E-F8F6-5E46-8BE0-78907EA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6632"/>
            <a:ext cx="7772400" cy="1143000"/>
          </a:xfrm>
        </p:spPr>
        <p:txBody>
          <a:bodyPr/>
          <a:lstStyle/>
          <a:p>
            <a:r>
              <a:rPr lang="en-US" dirty="0"/>
              <a:t>PICO frames (Cochrane)</a:t>
            </a:r>
          </a:p>
        </p:txBody>
      </p:sp>
    </p:spTree>
    <p:extLst>
      <p:ext uri="{BB962C8B-B14F-4D97-AF65-F5344CB8AC3E}">
        <p14:creationId xmlns:p14="http://schemas.microsoft.com/office/powerpoint/2010/main" val="3128446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14D2EB-F736-8B45-8BE0-00C27F74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8640"/>
            <a:ext cx="8712968" cy="66728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18225-C041-1840-B2D2-9990CD9FCC41}"/>
              </a:ext>
            </a:extLst>
          </p:cNvPr>
          <p:cNvSpPr txBox="1"/>
          <p:nvPr/>
        </p:nvSpPr>
        <p:spPr>
          <a:xfrm>
            <a:off x="5868144" y="764704"/>
            <a:ext cx="2808312" cy="15696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Natural Language Generation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ED1A3-BBAF-514F-9A48-8C2E7718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356992"/>
            <a:ext cx="2561059" cy="335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4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8E9CF9-A2D7-C74D-8F64-0DA7F6B7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70" y="1930524"/>
            <a:ext cx="2376155" cy="2996952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B8D86AEE-6077-D84B-8AD2-7F2B2FC83582}"/>
              </a:ext>
            </a:extLst>
          </p:cNvPr>
          <p:cNvSpPr/>
          <p:nvPr/>
        </p:nvSpPr>
        <p:spPr bwMode="auto">
          <a:xfrm>
            <a:off x="2717766" y="2938088"/>
            <a:ext cx="864096" cy="98182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6AFEB8-1EEC-2047-B397-75CFEEF95214}"/>
              </a:ext>
            </a:extLst>
          </p:cNvPr>
          <p:cNvSpPr txBox="1"/>
          <p:nvPr/>
        </p:nvSpPr>
        <p:spPr>
          <a:xfrm>
            <a:off x="3594641" y="428177"/>
            <a:ext cx="5358873" cy="600164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Primary finding: 23x18 mm nodule in right upper node</a:t>
            </a:r>
          </a:p>
          <a:p>
            <a:endParaRPr lang="en-US" dirty="0"/>
          </a:p>
          <a:p>
            <a:r>
              <a:rPr lang="en-US" dirty="0"/>
              <a:t>Features: Mixed solid and ground glass attenuation. &gt;2cm from carina. No atelectasis. Contains visceral pleura. Satellite micronodule in same lung.</a:t>
            </a:r>
          </a:p>
          <a:p>
            <a:endParaRPr lang="en-US" dirty="0"/>
          </a:p>
          <a:p>
            <a:r>
              <a:rPr lang="en-US" dirty="0"/>
              <a:t>Additional Findings: 15mm right paratracheal node; 10mm subcarinal node. Small right pleural effusion. No visible metastases. Subpleural interstitial fibrosis. </a:t>
            </a:r>
          </a:p>
          <a:p>
            <a:endParaRPr lang="en-US" dirty="0"/>
          </a:p>
          <a:p>
            <a:r>
              <a:rPr lang="en-US" dirty="0"/>
              <a:t>Conclusion: Probable primary lung cancer. Clinical stage: Stage IV. Other differential: Fungal infection.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31FE3-CD20-0846-AF6A-F371969A5581}"/>
              </a:ext>
            </a:extLst>
          </p:cNvPr>
          <p:cNvSpPr txBox="1"/>
          <p:nvPr/>
        </p:nvSpPr>
        <p:spPr>
          <a:xfrm>
            <a:off x="201980" y="188640"/>
            <a:ext cx="2808312" cy="15696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Natural Language Generation</a:t>
            </a:r>
          </a:p>
        </p:txBody>
      </p:sp>
    </p:spTree>
    <p:extLst>
      <p:ext uri="{BB962C8B-B14F-4D97-AF65-F5344CB8AC3E}">
        <p14:creationId xmlns:p14="http://schemas.microsoft.com/office/powerpoint/2010/main" val="4172165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B9CB2-94B9-AE40-AE0E-6F157E788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04664"/>
            <a:ext cx="7772400" cy="1143000"/>
          </a:xfrm>
        </p:spPr>
        <p:txBody>
          <a:bodyPr/>
          <a:lstStyle/>
          <a:p>
            <a:r>
              <a:rPr lang="en-US" sz="4000" dirty="0"/>
              <a:t>Natural Language Inference (NLI)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A2E1A5-B52E-7845-96EF-3D52F18A0FFE}"/>
              </a:ext>
            </a:extLst>
          </p:cNvPr>
          <p:cNvGrpSpPr/>
          <p:nvPr/>
        </p:nvGrpSpPr>
        <p:grpSpPr>
          <a:xfrm>
            <a:off x="0" y="1916832"/>
            <a:ext cx="8964488" cy="3456384"/>
            <a:chOff x="0" y="1844824"/>
            <a:chExt cx="8230243" cy="302433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C877ABB-1254-D647-B21F-E216C09DF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44825"/>
              <a:ext cx="7213785" cy="30243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7F73F36-358B-E24D-8F4A-50AB45C34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3868" y="1844824"/>
              <a:ext cx="1016375" cy="30243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84323C9-87DB-6646-9255-C5B67269C755}"/>
              </a:ext>
            </a:extLst>
          </p:cNvPr>
          <p:cNvSpPr txBox="1"/>
          <p:nvPr/>
        </p:nvSpPr>
        <p:spPr>
          <a:xfrm>
            <a:off x="2334849" y="5661248"/>
            <a:ext cx="4474302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Samples from the </a:t>
            </a:r>
            <a:r>
              <a:rPr lang="en-US" dirty="0" err="1"/>
              <a:t>MedNLI</a:t>
            </a:r>
            <a:r>
              <a:rPr lang="en-US" dirty="0"/>
              <a:t> Corpus</a:t>
            </a:r>
          </a:p>
        </p:txBody>
      </p:sp>
    </p:spTree>
    <p:extLst>
      <p:ext uri="{BB962C8B-B14F-4D97-AF65-F5344CB8AC3E}">
        <p14:creationId xmlns:p14="http://schemas.microsoft.com/office/powerpoint/2010/main" val="1397180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 Compression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9" y="1828800"/>
            <a:ext cx="9064121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Paraphrasing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339876"/>
            <a:ext cx="91440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charset="2"/>
              <a:buChar char="§"/>
            </a:pPr>
            <a:r>
              <a:rPr lang="en-US" sz="2000" dirty="0"/>
              <a:t> open borders imply increasing racial fragmentation in </a:t>
            </a:r>
            <a:r>
              <a:rPr lang="en-US" b="1" i="1" dirty="0" err="1"/>
              <a:t>european</a:t>
            </a:r>
            <a:r>
              <a:rPr lang="en-US" b="1" i="1" dirty="0"/>
              <a:t> countries</a:t>
            </a:r>
            <a:r>
              <a:rPr lang="en-US" i="1" dirty="0"/>
              <a:t> </a:t>
            </a:r>
            <a:r>
              <a:rPr lang="en-US" sz="2000" dirty="0"/>
              <a:t>.</a:t>
            </a:r>
          </a:p>
          <a:p>
            <a:pPr>
              <a:buFont typeface="Wingdings" charset="2"/>
              <a:buChar char="§"/>
            </a:pPr>
            <a:r>
              <a:rPr lang="en-US" sz="2000" dirty="0"/>
              <a:t> open borders imply increasing racial fragmentation in </a:t>
            </a:r>
            <a:r>
              <a:rPr lang="en-US" i="1" dirty="0"/>
              <a:t>the countries of </a:t>
            </a:r>
            <a:r>
              <a:rPr lang="en-US" i="1" dirty="0" err="1"/>
              <a:t>europe</a:t>
            </a:r>
            <a:r>
              <a:rPr lang="en-US" dirty="0"/>
              <a:t> </a:t>
            </a:r>
            <a:r>
              <a:rPr lang="en-US" sz="2000" dirty="0"/>
              <a:t>.</a:t>
            </a:r>
          </a:p>
          <a:p>
            <a:pPr>
              <a:buFont typeface="Wingdings" charset="2"/>
              <a:buChar char="§"/>
            </a:pPr>
            <a:r>
              <a:rPr lang="en-US" sz="2000" dirty="0"/>
              <a:t> open borders imply increasing racial fragmentation in </a:t>
            </a:r>
            <a:r>
              <a:rPr lang="en-US" i="1" dirty="0" err="1"/>
              <a:t>european</a:t>
            </a:r>
            <a:r>
              <a:rPr lang="en-US" i="1" dirty="0"/>
              <a:t> states </a:t>
            </a:r>
            <a:r>
              <a:rPr lang="en-US" sz="2000" dirty="0"/>
              <a:t>.</a:t>
            </a:r>
          </a:p>
          <a:p>
            <a:pPr>
              <a:buFont typeface="Wingdings" charset="2"/>
              <a:buChar char="§"/>
            </a:pPr>
            <a:r>
              <a:rPr lang="en-US" sz="2000" dirty="0"/>
              <a:t> open borders imply increasing racial fragmentation in </a:t>
            </a:r>
            <a:r>
              <a:rPr lang="en-US" i="1" dirty="0" err="1"/>
              <a:t>europe</a:t>
            </a:r>
            <a:r>
              <a:rPr lang="en-US" sz="2000" i="1" dirty="0"/>
              <a:t> </a:t>
            </a:r>
            <a:r>
              <a:rPr lang="en-US" sz="2000" dirty="0"/>
              <a:t>.</a:t>
            </a:r>
          </a:p>
          <a:p>
            <a:pPr>
              <a:buFont typeface="Wingdings" charset="2"/>
              <a:buChar char="§"/>
            </a:pPr>
            <a:r>
              <a:rPr lang="en-US" sz="2000" dirty="0"/>
              <a:t> open borders imply increasing racial fragmentation in </a:t>
            </a:r>
            <a:r>
              <a:rPr lang="en-US" i="1" dirty="0" err="1"/>
              <a:t>european</a:t>
            </a:r>
            <a:r>
              <a:rPr lang="en-US" i="1" dirty="0"/>
              <a:t> nations </a:t>
            </a:r>
            <a:r>
              <a:rPr lang="en-US" sz="2000" dirty="0"/>
              <a:t>.</a:t>
            </a:r>
          </a:p>
          <a:p>
            <a:pPr>
              <a:buFont typeface="Wingdings" charset="2"/>
              <a:buChar char="§"/>
            </a:pPr>
            <a:r>
              <a:rPr lang="en-US" sz="2000" dirty="0"/>
              <a:t> open borders imply increasing racial fragmentation in </a:t>
            </a:r>
            <a:r>
              <a:rPr lang="en-US" i="1" dirty="0"/>
              <a:t>the </a:t>
            </a:r>
            <a:r>
              <a:rPr lang="en-US" i="1" dirty="0" err="1"/>
              <a:t>european</a:t>
            </a:r>
            <a:r>
              <a:rPr lang="en-US" i="1" dirty="0"/>
              <a:t> countries</a:t>
            </a:r>
            <a:r>
              <a:rPr lang="en-US" dirty="0"/>
              <a:t> </a:t>
            </a:r>
            <a:r>
              <a:rPr lang="en-US" sz="2000" dirty="0"/>
              <a:t>.</a:t>
            </a:r>
          </a:p>
          <a:p>
            <a:pPr>
              <a:buFont typeface="Wingdings" charset="2"/>
              <a:buChar char="§"/>
            </a:pPr>
            <a:endParaRPr lang="en-US"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Identifying confusable drug names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057400"/>
            <a:ext cx="6546850" cy="42751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38800" y="1524000"/>
            <a:ext cx="317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 </a:t>
            </a:r>
            <a:r>
              <a:rPr lang="en-US" dirty="0" err="1"/>
              <a:t>Kondrak</a:t>
            </a:r>
            <a:r>
              <a:rPr lang="en-US" dirty="0"/>
              <a:t> and B. Dorr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3648" y="2996952"/>
            <a:ext cx="6732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Why is NLP computationally hard?</a:t>
            </a:r>
          </a:p>
        </p:txBody>
      </p:sp>
    </p:spTree>
    <p:extLst>
      <p:ext uri="{BB962C8B-B14F-4D97-AF65-F5344CB8AC3E}">
        <p14:creationId xmlns:p14="http://schemas.microsoft.com/office/powerpoint/2010/main" val="3018754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7576" y="3105834"/>
            <a:ext cx="796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Deep Learning (</a:t>
            </a:r>
            <a:r>
              <a:rPr lang="en-GB" sz="3600" dirty="0">
                <a:solidFill>
                  <a:schemeClr val="accent2"/>
                </a:solidFill>
              </a:rPr>
              <a:t>neural networks</a:t>
            </a:r>
            <a:r>
              <a:rPr lang="en-GB" sz="3600" dirty="0"/>
              <a:t>) for NLP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48463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0FB7DD-A4F9-C04B-BD9B-AB67DDD5FFD2}"/>
              </a:ext>
            </a:extLst>
          </p:cNvPr>
          <p:cNvSpPr/>
          <p:nvPr/>
        </p:nvSpPr>
        <p:spPr bwMode="auto">
          <a:xfrm>
            <a:off x="3923928" y="2816932"/>
            <a:ext cx="1296144" cy="122413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70304-0D68-7745-98F5-B26478008492}"/>
              </a:ext>
            </a:extLst>
          </p:cNvPr>
          <p:cNvSpPr txBox="1"/>
          <p:nvPr/>
        </p:nvSpPr>
        <p:spPr>
          <a:xfrm>
            <a:off x="4138227" y="4941168"/>
            <a:ext cx="867545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token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295C43-F497-0449-ACAB-D09D525CE394}"/>
              </a:ext>
            </a:extLst>
          </p:cNvPr>
          <p:cNvCxnSpPr>
            <a:stCxn id="3" idx="0"/>
            <a:endCxn id="2" idx="2"/>
          </p:cNvCxnSpPr>
          <p:nvPr/>
        </p:nvCxnSpPr>
        <p:spPr bwMode="auto">
          <a:xfrm flipV="1">
            <a:off x="4572000" y="4041068"/>
            <a:ext cx="0" cy="9001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C77E7F-19E5-1545-A6AA-B637D7B8DB58}"/>
              </a:ext>
            </a:extLst>
          </p:cNvPr>
          <p:cNvSpPr txBox="1"/>
          <p:nvPr/>
        </p:nvSpPr>
        <p:spPr>
          <a:xfrm>
            <a:off x="4171669" y="1512367"/>
            <a:ext cx="782587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AC1E1A-0CA6-E94A-A2F9-728F492ACB0D}"/>
              </a:ext>
            </a:extLst>
          </p:cNvPr>
          <p:cNvCxnSpPr>
            <a:cxnSpLocks/>
            <a:stCxn id="2" idx="0"/>
            <a:endCxn id="6" idx="2"/>
          </p:cNvCxnSpPr>
          <p:nvPr/>
        </p:nvCxnSpPr>
        <p:spPr bwMode="auto">
          <a:xfrm flipH="1" flipV="1">
            <a:off x="4562963" y="1974032"/>
            <a:ext cx="9037" cy="8429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4F2C0556-2346-144D-9887-BA9CF226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38535"/>
            <a:ext cx="7772400" cy="1143000"/>
          </a:xfrm>
        </p:spPr>
        <p:txBody>
          <a:bodyPr/>
          <a:lstStyle/>
          <a:p>
            <a:r>
              <a:rPr lang="en-US" dirty="0"/>
              <a:t>It's a black box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980706-80A7-404D-9F67-5031AD5F06E2}"/>
              </a:ext>
            </a:extLst>
          </p:cNvPr>
          <p:cNvSpPr txBox="1"/>
          <p:nvPr/>
        </p:nvSpPr>
        <p:spPr>
          <a:xfrm>
            <a:off x="472389" y="2644170"/>
            <a:ext cx="2596618" cy="15696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Represent sparse discrete data like words as dense vectors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A23FBD-DBF5-CD4C-AFF5-8F523E077FD3}"/>
              </a:ext>
            </a:extLst>
          </p:cNvPr>
          <p:cNvSpPr txBox="1"/>
          <p:nvPr/>
        </p:nvSpPr>
        <p:spPr>
          <a:xfrm>
            <a:off x="6074993" y="2816932"/>
            <a:ext cx="2596618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Creates natural groups due to the classification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EED5DD-6732-ED4F-A4AE-5D0BBFF9E976}"/>
              </a:ext>
            </a:extLst>
          </p:cNvPr>
          <p:cNvSpPr txBox="1"/>
          <p:nvPr/>
        </p:nvSpPr>
        <p:spPr>
          <a:xfrm>
            <a:off x="6069382" y="4802668"/>
            <a:ext cx="2596618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Tokens can be words, characters, documents, …</a:t>
            </a:r>
          </a:p>
        </p:txBody>
      </p:sp>
    </p:spTree>
    <p:extLst>
      <p:ext uri="{BB962C8B-B14F-4D97-AF65-F5344CB8AC3E}">
        <p14:creationId xmlns:p14="http://schemas.microsoft.com/office/powerpoint/2010/main" val="266608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F2C0556-2346-144D-9887-BA9CF226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38535"/>
            <a:ext cx="7772400" cy="1143000"/>
          </a:xfrm>
        </p:spPr>
        <p:txBody>
          <a:bodyPr/>
          <a:lstStyle/>
          <a:p>
            <a:r>
              <a:rPr lang="en-US" dirty="0"/>
              <a:t>Inside are more black boxes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4D6E0BC-CA6A-144F-A10C-4009A8337CC7}"/>
              </a:ext>
            </a:extLst>
          </p:cNvPr>
          <p:cNvGrpSpPr/>
          <p:nvPr/>
        </p:nvGrpSpPr>
        <p:grpSpPr>
          <a:xfrm>
            <a:off x="3932965" y="1196752"/>
            <a:ext cx="1287107" cy="5482692"/>
            <a:chOff x="3932965" y="1196752"/>
            <a:chExt cx="1287107" cy="548269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80FB7DD-A4F9-C04B-BD9B-AB67DDD5FFD2}"/>
                </a:ext>
              </a:extLst>
            </p:cNvPr>
            <p:cNvSpPr/>
            <p:nvPr/>
          </p:nvSpPr>
          <p:spPr bwMode="auto">
            <a:xfrm>
              <a:off x="3932965" y="2105273"/>
              <a:ext cx="1287107" cy="3735624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970304-0D68-7745-98F5-B26478008492}"/>
                </a:ext>
              </a:extLst>
            </p:cNvPr>
            <p:cNvSpPr txBox="1"/>
            <p:nvPr/>
          </p:nvSpPr>
          <p:spPr>
            <a:xfrm>
              <a:off x="4147264" y="6217779"/>
              <a:ext cx="867545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B295C43-F497-0449-ACAB-D09D525CE394}"/>
                </a:ext>
              </a:extLst>
            </p:cNvPr>
            <p:cNvCxnSpPr>
              <a:cxnSpLocks/>
              <a:stCxn id="3" idx="0"/>
              <a:endCxn id="20" idx="2"/>
            </p:cNvCxnSpPr>
            <p:nvPr/>
          </p:nvCxnSpPr>
          <p:spPr bwMode="auto">
            <a:xfrm flipH="1" flipV="1">
              <a:off x="4581036" y="5661248"/>
              <a:ext cx="1" cy="55653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C77E7F-19E5-1545-A6AA-B637D7B8DB58}"/>
                </a:ext>
              </a:extLst>
            </p:cNvPr>
            <p:cNvSpPr txBox="1"/>
            <p:nvPr/>
          </p:nvSpPr>
          <p:spPr>
            <a:xfrm>
              <a:off x="4189743" y="1196752"/>
              <a:ext cx="7825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5AC1E1A-0CA6-E94A-A2F9-728F492ACB0D}"/>
                </a:ext>
              </a:extLst>
            </p:cNvPr>
            <p:cNvCxnSpPr>
              <a:cxnSpLocks/>
              <a:stCxn id="22" idx="0"/>
              <a:endCxn id="6" idx="2"/>
            </p:cNvCxnSpPr>
            <p:nvPr/>
          </p:nvCxnSpPr>
          <p:spPr bwMode="auto">
            <a:xfrm flipV="1">
              <a:off x="4581036" y="1658417"/>
              <a:ext cx="1" cy="59787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2D705D-9CDD-EB4F-9FA7-ECC9E0F73A5A}"/>
                </a:ext>
              </a:extLst>
            </p:cNvPr>
            <p:cNvSpPr/>
            <p:nvPr/>
          </p:nvSpPr>
          <p:spPr bwMode="auto">
            <a:xfrm>
              <a:off x="4365012" y="5229200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0283FD-E0A0-294E-9616-F181E73EC6A0}"/>
                </a:ext>
              </a:extLst>
            </p:cNvPr>
            <p:cNvSpPr/>
            <p:nvPr/>
          </p:nvSpPr>
          <p:spPr bwMode="auto">
            <a:xfrm>
              <a:off x="4365012" y="2256289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F3F0C6-A78D-3943-A13B-662718337A2F}"/>
                </a:ext>
              </a:extLst>
            </p:cNvPr>
            <p:cNvSpPr/>
            <p:nvPr/>
          </p:nvSpPr>
          <p:spPr bwMode="auto">
            <a:xfrm>
              <a:off x="4365012" y="4485973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2C56015-94E8-6447-9B5D-88326897FCB4}"/>
                </a:ext>
              </a:extLst>
            </p:cNvPr>
            <p:cNvSpPr/>
            <p:nvPr/>
          </p:nvSpPr>
          <p:spPr bwMode="auto">
            <a:xfrm>
              <a:off x="4365012" y="3742745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6C3215-5118-3748-8036-8D3A0F52FDB9}"/>
                </a:ext>
              </a:extLst>
            </p:cNvPr>
            <p:cNvSpPr/>
            <p:nvPr/>
          </p:nvSpPr>
          <p:spPr bwMode="auto">
            <a:xfrm>
              <a:off x="4365012" y="2999517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4D6B871-630D-9045-BDCE-EFC85A19A8C5}"/>
                </a:ext>
              </a:extLst>
            </p:cNvPr>
            <p:cNvCxnSpPr>
              <a:cxnSpLocks/>
              <a:stCxn id="20" idx="0"/>
              <a:endCxn id="25" idx="2"/>
            </p:cNvCxnSpPr>
            <p:nvPr/>
          </p:nvCxnSpPr>
          <p:spPr bwMode="auto">
            <a:xfrm flipV="1">
              <a:off x="4581036" y="4918021"/>
              <a:ext cx="0" cy="311179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BFE2350-C84A-AB49-8401-29586639C233}"/>
                </a:ext>
              </a:extLst>
            </p:cNvPr>
            <p:cNvCxnSpPr>
              <a:cxnSpLocks/>
              <a:stCxn id="25" idx="0"/>
              <a:endCxn id="26" idx="2"/>
            </p:cNvCxnSpPr>
            <p:nvPr/>
          </p:nvCxnSpPr>
          <p:spPr bwMode="auto">
            <a:xfrm flipV="1">
              <a:off x="4581036" y="4174793"/>
              <a:ext cx="0" cy="31118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FEDE807-027E-6249-9373-CB15DAECD76E}"/>
                </a:ext>
              </a:extLst>
            </p:cNvPr>
            <p:cNvCxnSpPr>
              <a:cxnSpLocks/>
              <a:stCxn id="26" idx="0"/>
              <a:endCxn id="27" idx="2"/>
            </p:cNvCxnSpPr>
            <p:nvPr/>
          </p:nvCxnSpPr>
          <p:spPr bwMode="auto">
            <a:xfrm flipV="1">
              <a:off x="4581036" y="3431565"/>
              <a:ext cx="0" cy="31118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1516A55-9224-FA4F-BF3A-C1562590D6BB}"/>
                </a:ext>
              </a:extLst>
            </p:cNvPr>
            <p:cNvCxnSpPr>
              <a:cxnSpLocks/>
              <a:stCxn id="27" idx="0"/>
              <a:endCxn id="22" idx="2"/>
            </p:cNvCxnSpPr>
            <p:nvPr/>
          </p:nvCxnSpPr>
          <p:spPr bwMode="auto">
            <a:xfrm flipV="1">
              <a:off x="4581036" y="2688337"/>
              <a:ext cx="0" cy="31118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4B837DF-CE8E-A34C-B51B-5E02F4308E3E}"/>
              </a:ext>
            </a:extLst>
          </p:cNvPr>
          <p:cNvSpPr txBox="1"/>
          <p:nvPr/>
        </p:nvSpPr>
        <p:spPr>
          <a:xfrm>
            <a:off x="888177" y="3119697"/>
            <a:ext cx="2736304" cy="1938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1. Multiple layers / “deep” networks model combinations of features over the token representation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B294B4-5B82-7941-80FF-49B667799CBE}"/>
              </a:ext>
            </a:extLst>
          </p:cNvPr>
          <p:cNvGrpSpPr/>
          <p:nvPr/>
        </p:nvGrpSpPr>
        <p:grpSpPr>
          <a:xfrm>
            <a:off x="4622915" y="3958769"/>
            <a:ext cx="3835284" cy="1214758"/>
            <a:chOff x="4629745" y="3878421"/>
            <a:chExt cx="3835284" cy="12147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F6B89F-FFB1-C14B-9643-63FF095FE46F}"/>
                </a:ext>
              </a:extLst>
            </p:cNvPr>
            <p:cNvSpPr txBox="1"/>
            <p:nvPr/>
          </p:nvSpPr>
          <p:spPr>
            <a:xfrm>
              <a:off x="5728725" y="3878421"/>
              <a:ext cx="2736304" cy="120032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3. Each transfer from one layer to another is non-linear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F70A412-2E90-D44F-A82A-87B341B3E470}"/>
                </a:ext>
              </a:extLst>
            </p:cNvPr>
            <p:cNvCxnSpPr>
              <a:stCxn id="24" idx="1"/>
            </p:cNvCxnSpPr>
            <p:nvPr/>
          </p:nvCxnSpPr>
          <p:spPr bwMode="auto">
            <a:xfrm flipH="1">
              <a:off x="4629745" y="4478586"/>
              <a:ext cx="1098980" cy="61459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714DF63-806E-0041-AD3D-BF232F595D99}"/>
              </a:ext>
            </a:extLst>
          </p:cNvPr>
          <p:cNvSpPr txBox="1"/>
          <p:nvPr/>
        </p:nvSpPr>
        <p:spPr>
          <a:xfrm>
            <a:off x="888177" y="1277906"/>
            <a:ext cx="2736304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What makes a neural network?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1E23CC-C310-7A4D-A829-B38A432D2D12}"/>
              </a:ext>
            </a:extLst>
          </p:cNvPr>
          <p:cNvGrpSpPr/>
          <p:nvPr/>
        </p:nvGrpSpPr>
        <p:grpSpPr>
          <a:xfrm>
            <a:off x="4670584" y="1198199"/>
            <a:ext cx="3851054" cy="1938992"/>
            <a:chOff x="4670584" y="1198199"/>
            <a:chExt cx="3851054" cy="193899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5F78CEC-52A7-CC4B-81E6-E44345E1C0AD}"/>
                </a:ext>
              </a:extLst>
            </p:cNvPr>
            <p:cNvSpPr txBox="1"/>
            <p:nvPr/>
          </p:nvSpPr>
          <p:spPr>
            <a:xfrm>
              <a:off x="5785334" y="1198199"/>
              <a:ext cx="2736304" cy="193899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2. Each layer is a vector of numbers transformed into the next layer using a matrix operation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4575750-E4DF-974F-A830-C0BA0D47DB1D}"/>
                </a:ext>
              </a:extLst>
            </p:cNvPr>
            <p:cNvCxnSpPr>
              <a:cxnSpLocks/>
              <a:stCxn id="43" idx="1"/>
            </p:cNvCxnSpPr>
            <p:nvPr/>
          </p:nvCxnSpPr>
          <p:spPr bwMode="auto">
            <a:xfrm flipH="1">
              <a:off x="4670584" y="2167695"/>
              <a:ext cx="1114750" cy="67891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8408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ECEE0-21FE-D64E-AC17-FC175A289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 to sequences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2CF14-6675-1B42-85CF-AC97D0077584}"/>
              </a:ext>
            </a:extLst>
          </p:cNvPr>
          <p:cNvSpPr txBox="1"/>
          <p:nvPr/>
        </p:nvSpPr>
        <p:spPr>
          <a:xfrm>
            <a:off x="1562471" y="5132051"/>
            <a:ext cx="867545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token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CAB92E-F5FA-7948-9C4F-7DB0B4E33F6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96243" y="4575520"/>
            <a:ext cx="1" cy="55653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C4BACA2-9569-DB4F-AD18-12194DA2A3ED}"/>
              </a:ext>
            </a:extLst>
          </p:cNvPr>
          <p:cNvSpPr/>
          <p:nvPr/>
        </p:nvSpPr>
        <p:spPr bwMode="auto">
          <a:xfrm>
            <a:off x="1780219" y="4143472"/>
            <a:ext cx="432048" cy="43204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13F986-FDE2-B249-97FD-10DAD60851D9}"/>
              </a:ext>
            </a:extLst>
          </p:cNvPr>
          <p:cNvSpPr/>
          <p:nvPr/>
        </p:nvSpPr>
        <p:spPr bwMode="auto">
          <a:xfrm>
            <a:off x="1780219" y="3336409"/>
            <a:ext cx="432048" cy="43204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EC933D-B23C-E240-AC50-75F64534D81F}"/>
              </a:ext>
            </a:extLst>
          </p:cNvPr>
          <p:cNvCxnSpPr>
            <a:cxnSpLocks/>
          </p:cNvCxnSpPr>
          <p:nvPr/>
        </p:nvCxnSpPr>
        <p:spPr bwMode="auto">
          <a:xfrm flipV="1">
            <a:off x="1991725" y="3768457"/>
            <a:ext cx="9037" cy="37501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82771B3-5BAA-1A4B-8556-FD0547A564AA}"/>
              </a:ext>
            </a:extLst>
          </p:cNvPr>
          <p:cNvSpPr txBox="1"/>
          <p:nvPr/>
        </p:nvSpPr>
        <p:spPr>
          <a:xfrm>
            <a:off x="252027" y="5132051"/>
            <a:ext cx="867545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token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9770DF-F167-DA4A-A8EA-DA94E6FB564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5799" y="4575520"/>
            <a:ext cx="1" cy="55653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9142926-2BEE-FC4B-8716-EECC3B5E6DCA}"/>
              </a:ext>
            </a:extLst>
          </p:cNvPr>
          <p:cNvGrpSpPr/>
          <p:nvPr/>
        </p:nvGrpSpPr>
        <p:grpSpPr>
          <a:xfrm>
            <a:off x="294506" y="2276872"/>
            <a:ext cx="2093031" cy="1059537"/>
            <a:chOff x="294506" y="2276872"/>
            <a:chExt cx="2093031" cy="105953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CDDF2F-660E-DD4F-860F-249B5770EF10}"/>
                </a:ext>
              </a:extLst>
            </p:cNvPr>
            <p:cNvSpPr txBox="1"/>
            <p:nvPr/>
          </p:nvSpPr>
          <p:spPr>
            <a:xfrm>
              <a:off x="1604950" y="2276872"/>
              <a:ext cx="7825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E45468A-C3B2-7140-91EF-47645369589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96242" y="2738537"/>
              <a:ext cx="2" cy="59787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B86EDA-94CA-C945-9D04-8856E9A785D3}"/>
                </a:ext>
              </a:extLst>
            </p:cNvPr>
            <p:cNvSpPr txBox="1"/>
            <p:nvPr/>
          </p:nvSpPr>
          <p:spPr>
            <a:xfrm>
              <a:off x="294506" y="2276872"/>
              <a:ext cx="7825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FD580D3-6742-204E-9C32-37947512C8A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85798" y="2738537"/>
              <a:ext cx="2" cy="59787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027FA73-9616-3949-BAC0-83D4145BB593}"/>
              </a:ext>
            </a:extLst>
          </p:cNvPr>
          <p:cNvSpPr/>
          <p:nvPr/>
        </p:nvSpPr>
        <p:spPr bwMode="auto">
          <a:xfrm>
            <a:off x="469775" y="4143472"/>
            <a:ext cx="432048" cy="43204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11429D-B896-6348-AB33-5CD512D50F23}"/>
              </a:ext>
            </a:extLst>
          </p:cNvPr>
          <p:cNvSpPr/>
          <p:nvPr/>
        </p:nvSpPr>
        <p:spPr bwMode="auto">
          <a:xfrm>
            <a:off x="469775" y="3336409"/>
            <a:ext cx="432048" cy="43204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52937E-2A94-1B40-80EE-6157AED6BA80}"/>
              </a:ext>
            </a:extLst>
          </p:cNvPr>
          <p:cNvCxnSpPr>
            <a:cxnSpLocks/>
          </p:cNvCxnSpPr>
          <p:nvPr/>
        </p:nvCxnSpPr>
        <p:spPr bwMode="auto">
          <a:xfrm flipV="1">
            <a:off x="681281" y="3768457"/>
            <a:ext cx="9037" cy="37501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62B3F1-CD22-0E47-A02C-D9A4239D5177}"/>
              </a:ext>
            </a:extLst>
          </p:cNvPr>
          <p:cNvGrpSpPr/>
          <p:nvPr/>
        </p:nvGrpSpPr>
        <p:grpSpPr>
          <a:xfrm>
            <a:off x="4183359" y="2276872"/>
            <a:ext cx="867545" cy="3316844"/>
            <a:chOff x="4147265" y="1196752"/>
            <a:chExt cx="867545" cy="331684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1BABBD-7410-9E4D-B830-59F8141063BC}"/>
                </a:ext>
              </a:extLst>
            </p:cNvPr>
            <p:cNvSpPr txBox="1"/>
            <p:nvPr/>
          </p:nvSpPr>
          <p:spPr>
            <a:xfrm>
              <a:off x="4147265" y="4051931"/>
              <a:ext cx="867545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391CB39-B5FD-0146-8ACB-309C564CB03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581037" y="3495400"/>
              <a:ext cx="1" cy="55653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E5BBC7-34FA-5745-85CF-A766EB36D3EF}"/>
                </a:ext>
              </a:extLst>
            </p:cNvPr>
            <p:cNvSpPr txBox="1"/>
            <p:nvPr/>
          </p:nvSpPr>
          <p:spPr>
            <a:xfrm>
              <a:off x="4189744" y="1196752"/>
              <a:ext cx="7825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29BCA3F-4695-524B-A451-1D1179580ED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81036" y="1658417"/>
              <a:ext cx="2" cy="59787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9B06C4A-699F-744F-A9A2-92EE705AAEDC}"/>
                </a:ext>
              </a:extLst>
            </p:cNvPr>
            <p:cNvSpPr/>
            <p:nvPr/>
          </p:nvSpPr>
          <p:spPr bwMode="auto">
            <a:xfrm>
              <a:off x="4365013" y="3063352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C479E3-7545-9B46-A1A8-E27C9FFD8EB7}"/>
                </a:ext>
              </a:extLst>
            </p:cNvPr>
            <p:cNvSpPr/>
            <p:nvPr/>
          </p:nvSpPr>
          <p:spPr bwMode="auto">
            <a:xfrm>
              <a:off x="4365013" y="2256289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3DFE5B6-F4DF-A442-BAAB-DD0BB3B8D4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76519" y="2688337"/>
              <a:ext cx="9037" cy="37501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7F91807-DA16-8049-AAEA-4C3A1B379043}"/>
              </a:ext>
            </a:extLst>
          </p:cNvPr>
          <p:cNvGrpSpPr/>
          <p:nvPr/>
        </p:nvGrpSpPr>
        <p:grpSpPr>
          <a:xfrm>
            <a:off x="5493803" y="2276872"/>
            <a:ext cx="867545" cy="3316844"/>
            <a:chOff x="4147265" y="1196752"/>
            <a:chExt cx="867545" cy="331684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E5BB22-F45C-4441-915D-0CEA4E522945}"/>
                </a:ext>
              </a:extLst>
            </p:cNvPr>
            <p:cNvSpPr txBox="1"/>
            <p:nvPr/>
          </p:nvSpPr>
          <p:spPr>
            <a:xfrm>
              <a:off x="4147265" y="4051931"/>
              <a:ext cx="867545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31951D8-9BD9-804D-BF30-D761E795452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581037" y="3495400"/>
              <a:ext cx="1" cy="55653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E46053-0966-5E49-8ABC-BAC033197D46}"/>
                </a:ext>
              </a:extLst>
            </p:cNvPr>
            <p:cNvSpPr txBox="1"/>
            <p:nvPr/>
          </p:nvSpPr>
          <p:spPr>
            <a:xfrm>
              <a:off x="4189744" y="1196752"/>
              <a:ext cx="7825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8CB550A-C5F0-894E-AB24-40B6B403234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81036" y="1658417"/>
              <a:ext cx="2" cy="59787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A86EF1-5296-6741-8337-7BEA5957F4EC}"/>
                </a:ext>
              </a:extLst>
            </p:cNvPr>
            <p:cNvSpPr/>
            <p:nvPr/>
          </p:nvSpPr>
          <p:spPr bwMode="auto">
            <a:xfrm>
              <a:off x="4365013" y="3063352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7DF8558-322D-6541-AC2F-7F27BBA0DE90}"/>
                </a:ext>
              </a:extLst>
            </p:cNvPr>
            <p:cNvSpPr/>
            <p:nvPr/>
          </p:nvSpPr>
          <p:spPr bwMode="auto">
            <a:xfrm>
              <a:off x="4365013" y="2256289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BE1EC4D-E625-B54B-8E3D-AD2922A738F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76519" y="2688337"/>
              <a:ext cx="9037" cy="37501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D7ACC91-F5E6-D643-8743-C51F3B5EB16A}"/>
              </a:ext>
            </a:extLst>
          </p:cNvPr>
          <p:cNvGrpSpPr/>
          <p:nvPr/>
        </p:nvGrpSpPr>
        <p:grpSpPr>
          <a:xfrm>
            <a:off x="2872915" y="2276872"/>
            <a:ext cx="867545" cy="3316844"/>
            <a:chOff x="4147265" y="1196752"/>
            <a:chExt cx="867545" cy="331684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DD519D1-097D-8740-A75A-F005D71377FB}"/>
                </a:ext>
              </a:extLst>
            </p:cNvPr>
            <p:cNvSpPr txBox="1"/>
            <p:nvPr/>
          </p:nvSpPr>
          <p:spPr>
            <a:xfrm>
              <a:off x="4147265" y="4051931"/>
              <a:ext cx="867545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0B817E4-6D89-9047-8515-2BC61F39D33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581037" y="3495400"/>
              <a:ext cx="1" cy="55653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3ABABD5-BBB5-A24F-AF2A-F0B509E17ED1}"/>
                </a:ext>
              </a:extLst>
            </p:cNvPr>
            <p:cNvSpPr txBox="1"/>
            <p:nvPr/>
          </p:nvSpPr>
          <p:spPr>
            <a:xfrm>
              <a:off x="4189744" y="1196752"/>
              <a:ext cx="7825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8C35546-99EB-064D-B9F8-B0D9B198FCB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81036" y="1658417"/>
              <a:ext cx="2" cy="59787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B5266EF-9103-684D-9284-8E2D6AA7CAEE}"/>
                </a:ext>
              </a:extLst>
            </p:cNvPr>
            <p:cNvSpPr/>
            <p:nvPr/>
          </p:nvSpPr>
          <p:spPr bwMode="auto">
            <a:xfrm>
              <a:off x="4365013" y="3063352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3546880-C48E-C847-8EE4-9B97AA937DFB}"/>
                </a:ext>
              </a:extLst>
            </p:cNvPr>
            <p:cNvSpPr/>
            <p:nvPr/>
          </p:nvSpPr>
          <p:spPr bwMode="auto">
            <a:xfrm>
              <a:off x="4365013" y="2256289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4239E6E-9799-844E-BD0D-F30ECD6D6FE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76519" y="2688337"/>
              <a:ext cx="9037" cy="37501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B5ADAFB-B9FD-464F-9CF3-C806412F3186}"/>
              </a:ext>
            </a:extLst>
          </p:cNvPr>
          <p:cNvCxnSpPr>
            <a:stCxn id="27" idx="3"/>
            <a:endCxn id="11" idx="1"/>
          </p:cNvCxnSpPr>
          <p:nvPr/>
        </p:nvCxnSpPr>
        <p:spPr bwMode="auto">
          <a:xfrm>
            <a:off x="901823" y="3552433"/>
            <a:ext cx="8783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68125BA-B248-8645-B812-78D72B1B560F}"/>
              </a:ext>
            </a:extLst>
          </p:cNvPr>
          <p:cNvCxnSpPr>
            <a:stCxn id="11" idx="3"/>
            <a:endCxn id="51" idx="1"/>
          </p:cNvCxnSpPr>
          <p:nvPr/>
        </p:nvCxnSpPr>
        <p:spPr bwMode="auto">
          <a:xfrm>
            <a:off x="2212267" y="3552433"/>
            <a:ext cx="8783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166BAA3-2B64-0843-8C18-D59BFEC731E2}"/>
              </a:ext>
            </a:extLst>
          </p:cNvPr>
          <p:cNvCxnSpPr>
            <a:stCxn id="51" idx="3"/>
            <a:endCxn id="35" idx="1"/>
          </p:cNvCxnSpPr>
          <p:nvPr/>
        </p:nvCxnSpPr>
        <p:spPr bwMode="auto">
          <a:xfrm>
            <a:off x="3522711" y="3552433"/>
            <a:ext cx="8783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BAB047F-D269-8C40-996A-3A25B18AE012}"/>
              </a:ext>
            </a:extLst>
          </p:cNvPr>
          <p:cNvCxnSpPr>
            <a:stCxn id="35" idx="3"/>
            <a:endCxn id="43" idx="1"/>
          </p:cNvCxnSpPr>
          <p:nvPr/>
        </p:nvCxnSpPr>
        <p:spPr bwMode="auto">
          <a:xfrm>
            <a:off x="4833155" y="3552433"/>
            <a:ext cx="8783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B8A341D-585A-724C-B8F6-A0CF9AFE53D3}"/>
              </a:ext>
            </a:extLst>
          </p:cNvPr>
          <p:cNvSpPr txBox="1"/>
          <p:nvPr/>
        </p:nvSpPr>
        <p:spPr>
          <a:xfrm>
            <a:off x="6527022" y="3336409"/>
            <a:ext cx="178125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EA5DE46-9634-8744-92D3-087F93E2DF51}"/>
              </a:ext>
            </a:extLst>
          </p:cNvPr>
          <p:cNvSpPr txBox="1"/>
          <p:nvPr/>
        </p:nvSpPr>
        <p:spPr>
          <a:xfrm>
            <a:off x="6529520" y="4143472"/>
            <a:ext cx="230338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Word embedding</a:t>
            </a:r>
          </a:p>
        </p:txBody>
      </p:sp>
    </p:spTree>
    <p:extLst>
      <p:ext uri="{BB962C8B-B14F-4D97-AF65-F5344CB8AC3E}">
        <p14:creationId xmlns:p14="http://schemas.microsoft.com/office/powerpoint/2010/main" val="92594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25642" y="3105834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accent2"/>
                </a:solidFill>
              </a:rPr>
              <a:t>Demos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88317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/>
          <p:nvPr/>
        </p:nvGrpSpPr>
        <p:grpSpPr>
          <a:xfrm>
            <a:off x="323528" y="1484784"/>
            <a:ext cx="3024336" cy="2614256"/>
            <a:chOff x="323528" y="1484784"/>
            <a:chExt cx="3024336" cy="2614256"/>
          </a:xfrm>
        </p:grpSpPr>
        <p:pic>
          <p:nvPicPr>
            <p:cNvPr id="4" name="Picture 3" descr="nounphrases10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1988840"/>
              <a:ext cx="3024336" cy="21102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95536" y="1484784"/>
              <a:ext cx="2882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 noun phrase types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47864" y="1556792"/>
            <a:ext cx="3038061" cy="4509120"/>
            <a:chOff x="3347864" y="1556792"/>
            <a:chExt cx="3038061" cy="4509120"/>
          </a:xfrm>
        </p:grpSpPr>
        <p:sp>
          <p:nvSpPr>
            <p:cNvPr id="6" name="TextBox 5"/>
            <p:cNvSpPr txBox="1"/>
            <p:nvPr/>
          </p:nvSpPr>
          <p:spPr>
            <a:xfrm>
              <a:off x="3347864" y="1556792"/>
              <a:ext cx="30380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100 noun phrase types</a:t>
              </a:r>
            </a:p>
          </p:txBody>
        </p:sp>
        <p:pic>
          <p:nvPicPr>
            <p:cNvPr id="7" name="Picture 6" descr="nounphrases100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2204864"/>
              <a:ext cx="2466391" cy="3861048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3455797" y="1484784"/>
            <a:ext cx="3634964" cy="5248019"/>
            <a:chOff x="3455797" y="1484784"/>
            <a:chExt cx="3634964" cy="5248019"/>
          </a:xfrm>
        </p:grpSpPr>
        <p:pic>
          <p:nvPicPr>
            <p:cNvPr id="8" name="Picture 7" descr="nounphrases1000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484784"/>
              <a:ext cx="502537" cy="524801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455797" y="6251624"/>
              <a:ext cx="31940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1000 noun phrase types</a:t>
              </a:r>
            </a:p>
          </p:txBody>
        </p:sp>
      </p:grpSp>
      <p:grpSp>
        <p:nvGrpSpPr>
          <p:cNvPr id="12" name="Group 14"/>
          <p:cNvGrpSpPr/>
          <p:nvPr/>
        </p:nvGrpSpPr>
        <p:grpSpPr>
          <a:xfrm>
            <a:off x="7956376" y="0"/>
            <a:ext cx="965720" cy="6858000"/>
            <a:chOff x="7956376" y="0"/>
            <a:chExt cx="965720" cy="6858000"/>
          </a:xfrm>
        </p:grpSpPr>
        <p:pic>
          <p:nvPicPr>
            <p:cNvPr id="13" name="Picture 12" descr="nounphrases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0"/>
              <a:ext cx="415636" cy="6858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 rot="5400000">
              <a:off x="7248276" y="3247624"/>
              <a:ext cx="28859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6K noun phrase types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88047" y="119668"/>
            <a:ext cx="3022736" cy="584776"/>
            <a:chOff x="1656372" y="727481"/>
            <a:chExt cx="3022736" cy="584776"/>
          </a:xfrm>
        </p:grpSpPr>
        <p:sp>
          <p:nvSpPr>
            <p:cNvPr id="26" name="TextBox 25"/>
            <p:cNvSpPr txBox="1"/>
            <p:nvPr/>
          </p:nvSpPr>
          <p:spPr>
            <a:xfrm>
              <a:off x="1656372" y="727481"/>
              <a:ext cx="5052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JJ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14418" y="727481"/>
              <a:ext cx="7777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64650" y="727481"/>
              <a:ext cx="71445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NN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95536" y="4869160"/>
            <a:ext cx="2376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Language is complex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83177" y="242778"/>
            <a:ext cx="2286203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noun phrase type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90BC1E-465D-6D4B-8976-D6C993CADEA0}"/>
              </a:ext>
            </a:extLst>
          </p:cNvPr>
          <p:cNvGrpSpPr/>
          <p:nvPr/>
        </p:nvGrpSpPr>
        <p:grpSpPr>
          <a:xfrm>
            <a:off x="441710" y="556819"/>
            <a:ext cx="3948379" cy="512627"/>
            <a:chOff x="479605" y="648907"/>
            <a:chExt cx="3767663" cy="46709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378909-ECDC-864A-8956-0FE31A6212A4}"/>
                </a:ext>
              </a:extLst>
            </p:cNvPr>
            <p:cNvSpPr txBox="1"/>
            <p:nvPr/>
          </p:nvSpPr>
          <p:spPr>
            <a:xfrm>
              <a:off x="479605" y="652880"/>
              <a:ext cx="13452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bronchial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C15C1E-222C-1C4D-9816-F69DD483AA6A}"/>
                </a:ext>
              </a:extLst>
            </p:cNvPr>
            <p:cNvSpPr txBox="1"/>
            <p:nvPr/>
          </p:nvSpPr>
          <p:spPr>
            <a:xfrm>
              <a:off x="2017996" y="654332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brush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95EEEA8-39B3-E749-BC27-9DFE16ED77FA}"/>
                </a:ext>
              </a:extLst>
            </p:cNvPr>
            <p:cNvSpPr txBox="1"/>
            <p:nvPr/>
          </p:nvSpPr>
          <p:spPr>
            <a:xfrm>
              <a:off x="2902028" y="648907"/>
              <a:ext cx="13452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specimen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22E203-30C8-3E47-931E-1593DC1BB115}"/>
              </a:ext>
            </a:extLst>
          </p:cNvPr>
          <p:cNvGrpSpPr/>
          <p:nvPr/>
        </p:nvGrpSpPr>
        <p:grpSpPr>
          <a:xfrm>
            <a:off x="413866" y="933572"/>
            <a:ext cx="3818959" cy="467090"/>
            <a:chOff x="479605" y="1012269"/>
            <a:chExt cx="3818959" cy="46709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CEF60A-A3E2-8D4F-B68F-1B93058BD022}"/>
                </a:ext>
              </a:extLst>
            </p:cNvPr>
            <p:cNvSpPr txBox="1"/>
            <p:nvPr/>
          </p:nvSpPr>
          <p:spPr>
            <a:xfrm>
              <a:off x="479605" y="1016242"/>
              <a:ext cx="1566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perthoracic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2C6A36-2BF4-F249-B3B1-9EDE64DA6058}"/>
                </a:ext>
              </a:extLst>
            </p:cNvPr>
            <p:cNvSpPr txBox="1"/>
            <p:nvPr/>
          </p:nvSpPr>
          <p:spPr>
            <a:xfrm>
              <a:off x="2017996" y="1017694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needle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52E2B7E-F571-FA4F-89A6-56D31C6BB180}"/>
                </a:ext>
              </a:extLst>
            </p:cNvPr>
            <p:cNvSpPr txBox="1"/>
            <p:nvPr/>
          </p:nvSpPr>
          <p:spPr>
            <a:xfrm>
              <a:off x="2902028" y="1012269"/>
              <a:ext cx="13965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aspiration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363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8D8E1-DAFC-6B4C-BA39-E866ED6460A8}" type="datetime1">
              <a:rPr lang="en-US"/>
              <a:pPr/>
              <a:t>5/2/19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2920E-1EE0-7742-91D5-A070B11C602D}" type="slidenum">
              <a:rPr lang="en-US"/>
              <a:pPr/>
              <a:t>4</a:t>
            </a:fld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is ambiguous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Lung cancer in women mushrooms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Mushrooms is noun or a verb?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Ban on nude dancing on governor's desk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Similar to common ambiguity in programming languages</a:t>
            </a:r>
          </a:p>
          <a:p>
            <a:r>
              <a:rPr lang="en-US" sz="2800" dirty="0"/>
              <a:t>Island Monks Fly in Satellite to Watch Pope Funeral </a:t>
            </a:r>
          </a:p>
          <a:p>
            <a:pPr lvl="1"/>
            <a:r>
              <a:rPr lang="en-US" sz="2400" dirty="0"/>
              <a:t>“</a:t>
            </a:r>
            <a:r>
              <a:rPr lang="en-US" sz="2400" dirty="0">
                <a:solidFill>
                  <a:schemeClr val="accent2"/>
                </a:solidFill>
              </a:rPr>
              <a:t>fly in</a:t>
            </a:r>
            <a:r>
              <a:rPr lang="en-US" sz="2400" dirty="0"/>
              <a:t>” vs. “</a:t>
            </a:r>
            <a:r>
              <a:rPr lang="en-US" sz="2400" dirty="0">
                <a:solidFill>
                  <a:schemeClr val="accent2"/>
                </a:solidFill>
              </a:rPr>
              <a:t>fly [</a:t>
            </a:r>
            <a:r>
              <a:rPr lang="en-US" sz="2400" baseline="-25000" dirty="0">
                <a:solidFill>
                  <a:schemeClr val="accent2"/>
                </a:solidFill>
              </a:rPr>
              <a:t>OBJ</a:t>
            </a:r>
            <a:r>
              <a:rPr lang="en-US" sz="2400" dirty="0">
                <a:solidFill>
                  <a:schemeClr val="accent2"/>
                </a:solidFill>
              </a:rPr>
              <a:t> in Satellite]</a:t>
            </a:r>
            <a:r>
              <a:rPr lang="en-US" sz="2400" dirty="0"/>
              <a:t>” hidden segmentation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British Left Waffles on Falkland Islands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Is it </a:t>
            </a:r>
            <a:r>
              <a:rPr lang="en-US" sz="2000" dirty="0">
                <a:solidFill>
                  <a:schemeClr val="accent2"/>
                </a:solidFill>
              </a:rPr>
              <a:t>British/</a:t>
            </a:r>
            <a:r>
              <a:rPr lang="en-US" sz="2000" dirty="0"/>
              <a:t>Noun </a:t>
            </a:r>
            <a:r>
              <a:rPr lang="en-US" sz="2000" dirty="0">
                <a:solidFill>
                  <a:schemeClr val="accent2"/>
                </a:solidFill>
              </a:rPr>
              <a:t>Left/</a:t>
            </a:r>
            <a:r>
              <a:rPr lang="en-US" sz="2000" dirty="0">
                <a:solidFill>
                  <a:srgbClr val="000000"/>
                </a:solidFill>
              </a:rPr>
              <a:t>Verb </a:t>
            </a:r>
            <a:r>
              <a:rPr lang="en-US" sz="2000" dirty="0"/>
              <a:t>or </a:t>
            </a:r>
            <a:r>
              <a:rPr lang="en-US" sz="2000" dirty="0">
                <a:solidFill>
                  <a:schemeClr val="accent2"/>
                </a:solidFill>
              </a:rPr>
              <a:t>British Left/</a:t>
            </a:r>
            <a:r>
              <a:rPr lang="en-US" sz="2000" dirty="0">
                <a:solidFill>
                  <a:srgbClr val="000000"/>
                </a:solidFill>
              </a:rPr>
              <a:t>NP </a:t>
            </a:r>
            <a:r>
              <a:rPr lang="en-US" sz="2000" dirty="0">
                <a:solidFill>
                  <a:schemeClr val="accent2"/>
                </a:solidFill>
              </a:rPr>
              <a:t>Waffles/</a:t>
            </a:r>
            <a:r>
              <a:rPr lang="en-US" sz="2000" dirty="0">
                <a:solidFill>
                  <a:srgbClr val="000000"/>
                </a:solidFill>
              </a:rPr>
              <a:t>Verb</a:t>
            </a:r>
            <a:r>
              <a:rPr lang="en-US" sz="2000" dirty="0"/>
              <a:t>?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 bldLvl="2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is Parsed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Google's Computer Might Betters Translation Tool</a:t>
            </a:r>
          </a:p>
          <a:p>
            <a:pPr lvl="1"/>
            <a:r>
              <a:rPr lang="en-US" dirty="0"/>
              <a:t>New York Times March 8, 2010</a:t>
            </a:r>
          </a:p>
          <a:p>
            <a:r>
              <a:rPr lang="en-US" dirty="0"/>
              <a:t>Number of Lothian patients made ill by drinking rockets</a:t>
            </a:r>
          </a:p>
          <a:p>
            <a:pPr lvl="1"/>
            <a:r>
              <a:rPr lang="en-US" dirty="0"/>
              <a:t>Edinburgh Evening News, March 4, 2010</a:t>
            </a:r>
          </a:p>
          <a:p>
            <a:r>
              <a:rPr lang="en-US" dirty="0"/>
              <a:t>Violinist linked to JAL crash blossoms</a:t>
            </a:r>
          </a:p>
          <a:p>
            <a:pPr lvl="1"/>
            <a:r>
              <a:rPr lang="en-US" i="1" dirty="0"/>
              <a:t>http://</a:t>
            </a:r>
            <a:r>
              <a:rPr lang="en-US" i="1" dirty="0" err="1"/>
              <a:t>languagelog.ldc.upenn.edu/nll/?p</a:t>
            </a:r>
            <a:r>
              <a:rPr lang="en-US" i="1" dirty="0"/>
              <a:t>=1693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2DDD-1D57-4740-AA8D-9D26301EFBF1}" type="datetime1">
              <a:rPr lang="en-US" smtClean="0"/>
              <a:pPr/>
              <a:t>5/2/19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EE75F-3115-104D-88D8-7BBA1797911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27984" y="188640"/>
            <a:ext cx="4278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 more see </a:t>
            </a:r>
            <a:r>
              <a:rPr lang="en-US" dirty="0" err="1">
                <a:hlinkClick r:id="rId2"/>
              </a:rPr>
              <a:t>crashblossoms.com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94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179512" y="762962"/>
            <a:ext cx="3883199" cy="2954625"/>
          </a:xfrm>
          <a:prstGeom prst="wedgeRoundRectCallout">
            <a:avLst>
              <a:gd name="adj1" fmla="val -19033"/>
              <a:gd name="adj2" fmla="val 67147"/>
              <a:gd name="adj3" fmla="val 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/>
              <a:t>Imagine an "</a:t>
            </a:r>
            <a:r>
              <a:rPr lang="en-GB" sz="2000" b="1" dirty="0"/>
              <a:t>Imitation Game</a:t>
            </a:r>
            <a:r>
              <a:rPr lang="en-GB" sz="2000" dirty="0"/>
              <a:t>," in which a man and a woman go into separate rooms and guests try to tell them apart by writing a series of questions and reading the typewritten answers sent back. In this game both the man and the woman aim to convince the guests that they are the other.</a:t>
            </a:r>
          </a:p>
        </p:txBody>
      </p:sp>
      <p:sp>
        <p:nvSpPr>
          <p:cNvPr id="74" name="Shape 74"/>
          <p:cNvSpPr/>
          <p:nvPr/>
        </p:nvSpPr>
        <p:spPr>
          <a:xfrm>
            <a:off x="3635896" y="4221088"/>
            <a:ext cx="5028300" cy="2339072"/>
          </a:xfrm>
          <a:prstGeom prst="wedgeRoundRectCallout">
            <a:avLst>
              <a:gd name="adj1" fmla="val -68483"/>
              <a:gd name="adj2" fmla="val -9405"/>
              <a:gd name="adj3" fmla="val 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>
                <a:solidFill>
                  <a:schemeClr val="dk1"/>
                </a:solidFill>
              </a:rPr>
              <a:t>We now ask the question, </a:t>
            </a:r>
            <a:r>
              <a:rPr lang="en-GB" sz="2000" b="1" dirty="0">
                <a:solidFill>
                  <a:schemeClr val="dk1"/>
                </a:solidFill>
              </a:rPr>
              <a:t>"What will happen when a machine takes the part of A in this game?"</a:t>
            </a:r>
            <a:r>
              <a:rPr lang="en-GB" sz="2000" dirty="0">
                <a:solidFill>
                  <a:schemeClr val="dk1"/>
                </a:solidFill>
              </a:rPr>
              <a:t> Will the interrogator decide wrongly as often when the game is played like this as he does when the game is played between a man and a woman? These questions replace our original, </a:t>
            </a:r>
            <a:r>
              <a:rPr lang="en-GB" sz="2000" b="1" dirty="0">
                <a:solidFill>
                  <a:schemeClr val="dk1"/>
                </a:solidFill>
              </a:rPr>
              <a:t>"Can machines think?"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683568" y="6021288"/>
            <a:ext cx="1691680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Alan Turing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365104"/>
            <a:ext cx="1432417" cy="18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76672"/>
            <a:ext cx="2794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276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556093"/>
            <a:ext cx="8229600" cy="861744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Winograd Schema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467544" y="1417833"/>
            <a:ext cx="8208912" cy="1661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GB" dirty="0"/>
              <a:t>The town councillors refused to give the angry demonstrators a permit because they feared violence.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Who feared violence?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4211960" y="2564904"/>
            <a:ext cx="4450552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Answer 0: the town councillors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4211960" y="3212976"/>
            <a:ext cx="4464496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Answer 1: the angry demonstrators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467544" y="4138167"/>
            <a:ext cx="8208911" cy="1661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The town councillors refused to give the angry demonstrators a permit because they advocated violence.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-GB" dirty="0"/>
              <a:t>Who advocated violence?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4211960" y="5157192"/>
            <a:ext cx="4017640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Answer 0: the town councillors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4211960" y="5805264"/>
            <a:ext cx="4535640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Answer 1: the angry demonstrators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554826" y="3960733"/>
            <a:ext cx="7953899" cy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2" name="Shape 92"/>
          <p:cNvSpPr txBox="1"/>
          <p:nvPr/>
        </p:nvSpPr>
        <p:spPr>
          <a:xfrm>
            <a:off x="5292080" y="10804"/>
            <a:ext cx="3672408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(H. Levesque, AAAI 2011)</a:t>
            </a:r>
          </a:p>
        </p:txBody>
      </p:sp>
      <p:sp>
        <p:nvSpPr>
          <p:cNvPr id="2" name="Right Arrow 1"/>
          <p:cNvSpPr/>
          <p:nvPr/>
        </p:nvSpPr>
        <p:spPr bwMode="auto">
          <a:xfrm>
            <a:off x="3779912" y="2708920"/>
            <a:ext cx="360040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3779912" y="5949280"/>
            <a:ext cx="360040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9777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707" y="2078415"/>
            <a:ext cx="6967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NLP = Natural Language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AB5DF-320C-A140-9AB2-EDEF98C2383A}"/>
              </a:ext>
            </a:extLst>
          </p:cNvPr>
          <p:cNvSpPr txBox="1"/>
          <p:nvPr/>
        </p:nvSpPr>
        <p:spPr>
          <a:xfrm>
            <a:off x="1547663" y="4365104"/>
            <a:ext cx="615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CL = Computational Linguistics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32EF-1228-6C40-8D24-7142395E02F4}"/>
              </a:ext>
            </a:extLst>
          </p:cNvPr>
          <p:cNvSpPr txBox="1"/>
          <p:nvPr/>
        </p:nvSpPr>
        <p:spPr>
          <a:xfrm>
            <a:off x="2195736" y="808310"/>
            <a:ext cx="4472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What is the difference?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12FBD5F9-5BFE-4A4D-804B-CDFB026BB57C}"/>
              </a:ext>
            </a:extLst>
          </p:cNvPr>
          <p:cNvSpPr/>
          <p:nvPr/>
        </p:nvSpPr>
        <p:spPr bwMode="auto">
          <a:xfrm>
            <a:off x="5364088" y="2724746"/>
            <a:ext cx="2592288" cy="864096"/>
          </a:xfrm>
          <a:prstGeom prst="wedgeRectCallout">
            <a:avLst>
              <a:gd name="adj1" fmla="val -98161"/>
              <a:gd name="adj2" fmla="val -5992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rPr>
              <a:t>Building useful systems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D0E00FCD-244D-2148-84C1-DB6884111051}"/>
              </a:ext>
            </a:extLst>
          </p:cNvPr>
          <p:cNvSpPr/>
          <p:nvPr/>
        </p:nvSpPr>
        <p:spPr bwMode="auto">
          <a:xfrm>
            <a:off x="5364088" y="5061720"/>
            <a:ext cx="2592288" cy="864096"/>
          </a:xfrm>
          <a:prstGeom prst="wedgeRectCallout">
            <a:avLst>
              <a:gd name="adj1" fmla="val -98161"/>
              <a:gd name="adj2" fmla="val -5992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rPr>
              <a:t>Understanding human language</a:t>
            </a:r>
          </a:p>
        </p:txBody>
      </p:sp>
    </p:spTree>
    <p:extLst>
      <p:ext uri="{BB962C8B-B14F-4D97-AF65-F5344CB8AC3E}">
        <p14:creationId xmlns:p14="http://schemas.microsoft.com/office/powerpoint/2010/main" val="222479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1388" y="2924944"/>
            <a:ext cx="5605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Some examples of NLP tasks</a:t>
            </a:r>
          </a:p>
        </p:txBody>
      </p:sp>
    </p:spTree>
    <p:extLst>
      <p:ext uri="{BB962C8B-B14F-4D97-AF65-F5344CB8AC3E}">
        <p14:creationId xmlns:p14="http://schemas.microsoft.com/office/powerpoint/2010/main" val="336075076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</TotalTime>
  <Words>713</Words>
  <Application>Microsoft Macintosh PowerPoint</Application>
  <PresentationFormat>On-screen Show (4:3)</PresentationFormat>
  <Paragraphs>116</Paragraphs>
  <Slides>24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Times</vt:lpstr>
      <vt:lpstr>Wingdings</vt:lpstr>
      <vt:lpstr>Blank Presentation</vt:lpstr>
      <vt:lpstr>Brief Introduction to  Natural Language Processing</vt:lpstr>
      <vt:lpstr>PowerPoint Presentation</vt:lpstr>
      <vt:lpstr>PowerPoint Presentation</vt:lpstr>
      <vt:lpstr>Language is ambiguous</vt:lpstr>
      <vt:lpstr>Language is Parsed</vt:lpstr>
      <vt:lpstr>PowerPoint Presentation</vt:lpstr>
      <vt:lpstr>Winograd Schema</vt:lpstr>
      <vt:lpstr>PowerPoint Presentation</vt:lpstr>
      <vt:lpstr>PowerPoint Presentation</vt:lpstr>
      <vt:lpstr>Information Extraction</vt:lpstr>
      <vt:lpstr>Information Extraction</vt:lpstr>
      <vt:lpstr>PowerPoint Presentation</vt:lpstr>
      <vt:lpstr>PICO frames (Cochrane)</vt:lpstr>
      <vt:lpstr>PowerPoint Presentation</vt:lpstr>
      <vt:lpstr>PowerPoint Presentation</vt:lpstr>
      <vt:lpstr>Natural Language Inference (NLI)</vt:lpstr>
      <vt:lpstr>Sentence Compression</vt:lpstr>
      <vt:lpstr>Paraphrasing</vt:lpstr>
      <vt:lpstr>Identifying confusable drug names</vt:lpstr>
      <vt:lpstr>PowerPoint Presentation</vt:lpstr>
      <vt:lpstr>It's a black box</vt:lpstr>
      <vt:lpstr>Inside are more black boxes</vt:lpstr>
      <vt:lpstr>Generalize to sequences</vt:lpstr>
      <vt:lpstr>PowerPoint Presentation</vt:lpstr>
    </vt:vector>
  </TitlesOfParts>
  <Company>Simon Fraser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at SFU</dc:title>
  <dc:creator>Anoop Sarkar</dc:creator>
  <cp:lastModifiedBy>Anoop Sarkar</cp:lastModifiedBy>
  <cp:revision>222</cp:revision>
  <cp:lastPrinted>2018-09-06T21:25:16Z</cp:lastPrinted>
  <dcterms:created xsi:type="dcterms:W3CDTF">2012-01-09T21:49:19Z</dcterms:created>
  <dcterms:modified xsi:type="dcterms:W3CDTF">2019-05-02T15:04:21Z</dcterms:modified>
</cp:coreProperties>
</file>